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8" r:id="rId11"/>
    <p:sldId id="266"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hyperlink" Target="http://www.ncbi.nlm.nih.gov" TargetMode="Externa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F2C3-00CA-9B49-9B1A-513A56BABD5D}"/>
              </a:ext>
            </a:extLst>
          </p:cNvPr>
          <p:cNvSpPr>
            <a:spLocks noGrp="1"/>
          </p:cNvSpPr>
          <p:nvPr>
            <p:ph type="ctrTitle"/>
          </p:nvPr>
        </p:nvSpPr>
        <p:spPr>
          <a:xfrm>
            <a:off x="1878171" y="-210736"/>
            <a:ext cx="6842771" cy="2743201"/>
          </a:xfrm>
        </p:spPr>
        <p:txBody>
          <a:bodyPr/>
          <a:lstStyle/>
          <a:p>
            <a:r>
              <a:rPr lang="en-US" sz="6000"/>
              <a:t>Hepatitis Viruses      </a:t>
            </a:r>
          </a:p>
        </p:txBody>
      </p:sp>
      <p:sp>
        <p:nvSpPr>
          <p:cNvPr id="3" name="Subtitle 2">
            <a:extLst>
              <a:ext uri="{FF2B5EF4-FFF2-40B4-BE49-F238E27FC236}">
                <a16:creationId xmlns:a16="http://schemas.microsoft.com/office/drawing/2014/main" id="{C718E6CF-2553-9540-93A6-3E486D3CE692}"/>
              </a:ext>
            </a:extLst>
          </p:cNvPr>
          <p:cNvSpPr>
            <a:spLocks noGrp="1"/>
          </p:cNvSpPr>
          <p:nvPr>
            <p:ph type="subTitle" idx="1"/>
          </p:nvPr>
        </p:nvSpPr>
        <p:spPr>
          <a:xfrm>
            <a:off x="3024497" y="3429000"/>
            <a:ext cx="4842905" cy="3365034"/>
          </a:xfrm>
        </p:spPr>
        <p:txBody>
          <a:bodyPr>
            <a:normAutofit/>
          </a:bodyPr>
          <a:lstStyle/>
          <a:p>
            <a:pPr marL="285750" indent="-285750" algn="l">
              <a:buFont typeface="Arial" panose="020B0604020202020204" pitchFamily="34" charset="0"/>
              <a:buChar char="•"/>
            </a:pPr>
            <a:r>
              <a:rPr lang="en-US" sz="4400" b="1"/>
              <a:t>INTRODUCTION </a:t>
            </a:r>
          </a:p>
          <a:p>
            <a:pPr marL="285750" indent="-285750" algn="l">
              <a:buFont typeface="Arial" panose="020B0604020202020204" pitchFamily="34" charset="0"/>
              <a:buChar char="•"/>
            </a:pPr>
            <a:r>
              <a:rPr lang="en-US" sz="4400" b="1"/>
              <a:t>Definition </a:t>
            </a:r>
          </a:p>
          <a:p>
            <a:pPr marL="285750" indent="-285750" algn="l">
              <a:buFont typeface="Arial" panose="020B0604020202020204" pitchFamily="34" charset="0"/>
              <a:buChar char="•"/>
            </a:pPr>
            <a:r>
              <a:rPr lang="en-US" sz="4400" b="1"/>
              <a:t>Types </a:t>
            </a:r>
          </a:p>
        </p:txBody>
      </p:sp>
    </p:spTree>
    <p:extLst>
      <p:ext uri="{BB962C8B-B14F-4D97-AF65-F5344CB8AC3E}">
        <p14:creationId xmlns:p14="http://schemas.microsoft.com/office/powerpoint/2010/main" val="59464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CD002FC-D7BC-6144-95BC-5A9EBCD57DD0}"/>
              </a:ext>
            </a:extLst>
          </p:cNvPr>
          <p:cNvPicPr>
            <a:picLocks noGrp="1" noChangeAspect="1"/>
          </p:cNvPicPr>
          <p:nvPr>
            <p:ph idx="1"/>
          </p:nvPr>
        </p:nvPicPr>
        <p:blipFill>
          <a:blip r:embed="rId2"/>
          <a:stretch>
            <a:fillRect/>
          </a:stretch>
        </p:blipFill>
        <p:spPr>
          <a:xfrm>
            <a:off x="278328" y="630877"/>
            <a:ext cx="11170227" cy="6007183"/>
          </a:xfrm>
          <a:prstGeom prst="rect">
            <a:avLst/>
          </a:prstGeom>
        </p:spPr>
      </p:pic>
    </p:spTree>
    <p:extLst>
      <p:ext uri="{BB962C8B-B14F-4D97-AF65-F5344CB8AC3E}">
        <p14:creationId xmlns:p14="http://schemas.microsoft.com/office/powerpoint/2010/main" val="114969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B79D-865C-DE4E-A14E-53B8EB1ABFF5}"/>
              </a:ext>
            </a:extLst>
          </p:cNvPr>
          <p:cNvSpPr>
            <a:spLocks noGrp="1"/>
          </p:cNvSpPr>
          <p:nvPr>
            <p:ph type="title"/>
          </p:nvPr>
        </p:nvSpPr>
        <p:spPr/>
        <p:txBody>
          <a:bodyPr/>
          <a:lstStyle/>
          <a:p>
            <a:r>
              <a:rPr lang="en-US"/>
              <a:t>Laboratory diagnosis </a:t>
            </a:r>
          </a:p>
        </p:txBody>
      </p:sp>
      <p:sp>
        <p:nvSpPr>
          <p:cNvPr id="3" name="Content Placeholder 2">
            <a:extLst>
              <a:ext uri="{FF2B5EF4-FFF2-40B4-BE49-F238E27FC236}">
                <a16:creationId xmlns:a16="http://schemas.microsoft.com/office/drawing/2014/main" id="{4EAA7C8A-FA9F-3C47-8C16-3ABB6B5FC244}"/>
              </a:ext>
            </a:extLst>
          </p:cNvPr>
          <p:cNvSpPr>
            <a:spLocks noGrp="1"/>
          </p:cNvSpPr>
          <p:nvPr>
            <p:ph idx="1"/>
          </p:nvPr>
        </p:nvSpPr>
        <p:spPr/>
        <p:txBody>
          <a:bodyPr>
            <a:normAutofit fontScale="92500" lnSpcReduction="20000"/>
          </a:bodyPr>
          <a:lstStyle/>
          <a:p>
            <a:r>
              <a:rPr lang="en-US" sz="2400" b="1"/>
              <a:t>Etiological diagnosis of type A hepatitis may be made by demonstration of the virus or its antibody.</a:t>
            </a:r>
          </a:p>
          <a:p>
            <a:r>
              <a:rPr lang="en-US" sz="2400" b="1"/>
              <a:t>antibodies-Anti-HAV IgM ,Anti-HAV IgG</a:t>
            </a:r>
          </a:p>
          <a:p>
            <a:r>
              <a:rPr lang="en-US" sz="2400" b="1"/>
              <a:t>Serologic  test-</a:t>
            </a:r>
          </a:p>
          <a:p>
            <a:pPr marL="0" indent="0">
              <a:buNone/>
            </a:pPr>
            <a:endParaRPr lang="en-US" sz="2400" b="1"/>
          </a:p>
          <a:p>
            <a:pPr marL="457200" indent="-457200">
              <a:buFont typeface="+mj-lt"/>
              <a:buAutoNum type="arabicPeriod"/>
            </a:pPr>
            <a:r>
              <a:rPr lang="en-US" sz="2400" b="1"/>
              <a:t>Immune electron microscopy </a:t>
            </a:r>
          </a:p>
          <a:p>
            <a:pPr marL="457200" indent="-457200">
              <a:buFont typeface="+mj-lt"/>
              <a:buAutoNum type="arabicPeriod"/>
            </a:pPr>
            <a:r>
              <a:rPr lang="en-US" sz="2400" b="1"/>
              <a:t>Complement fixation </a:t>
            </a:r>
          </a:p>
          <a:p>
            <a:pPr marL="457200" indent="-457200">
              <a:buFont typeface="+mj-lt"/>
              <a:buAutoNum type="arabicPeriod"/>
            </a:pPr>
            <a:r>
              <a:rPr lang="en-US" sz="2400" b="1"/>
              <a:t>Radioimmunoassy</a:t>
            </a:r>
          </a:p>
          <a:p>
            <a:pPr marL="457200" indent="-457200">
              <a:buFont typeface="+mj-lt"/>
              <a:buAutoNum type="arabicPeriod"/>
            </a:pPr>
            <a:r>
              <a:rPr lang="en-US" sz="2400" b="1"/>
              <a:t>ELISA</a:t>
            </a:r>
          </a:p>
          <a:p>
            <a:pPr marL="457200" indent="-457200">
              <a:buFont typeface="+mj-lt"/>
              <a:buAutoNum type="arabicPeriod"/>
            </a:pPr>
            <a:r>
              <a:rPr lang="en-US" sz="2400" b="1"/>
              <a:t>IMMUNE ADHERENCE HEMAGGLUTINATION  </a:t>
            </a:r>
          </a:p>
          <a:p>
            <a:endParaRPr lang="en-US" sz="2400" b="1"/>
          </a:p>
        </p:txBody>
      </p:sp>
    </p:spTree>
    <p:extLst>
      <p:ext uri="{BB962C8B-B14F-4D97-AF65-F5344CB8AC3E}">
        <p14:creationId xmlns:p14="http://schemas.microsoft.com/office/powerpoint/2010/main" val="275808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6514-AB29-3D4C-9B1C-73F41A23D1C7}"/>
              </a:ext>
            </a:extLst>
          </p:cNvPr>
          <p:cNvSpPr>
            <a:spLocks noGrp="1"/>
          </p:cNvSpPr>
          <p:nvPr>
            <p:ph type="title"/>
          </p:nvPr>
        </p:nvSpPr>
        <p:spPr/>
        <p:txBody>
          <a:bodyPr/>
          <a:lstStyle/>
          <a:p>
            <a:r>
              <a:rPr lang="en-US"/>
              <a:t>Prophylaxis </a:t>
            </a:r>
          </a:p>
        </p:txBody>
      </p:sp>
      <p:sp>
        <p:nvSpPr>
          <p:cNvPr id="3" name="Content Placeholder 2">
            <a:extLst>
              <a:ext uri="{FF2B5EF4-FFF2-40B4-BE49-F238E27FC236}">
                <a16:creationId xmlns:a16="http://schemas.microsoft.com/office/drawing/2014/main" id="{B2F334ED-71D9-0D43-BFEB-E5B35FC143A8}"/>
              </a:ext>
            </a:extLst>
          </p:cNvPr>
          <p:cNvSpPr>
            <a:spLocks noGrp="1"/>
          </p:cNvSpPr>
          <p:nvPr>
            <p:ph idx="1"/>
          </p:nvPr>
        </p:nvSpPr>
        <p:spPr>
          <a:xfrm>
            <a:off x="677334" y="2160589"/>
            <a:ext cx="8596668" cy="4697411"/>
          </a:xfrm>
        </p:spPr>
        <p:txBody>
          <a:bodyPr>
            <a:normAutofit/>
          </a:bodyPr>
          <a:lstStyle/>
          <a:p>
            <a:pPr marL="0" indent="0">
              <a:buNone/>
            </a:pPr>
            <a:r>
              <a:rPr lang="en-US" sz="2800" b="1"/>
              <a:t>1.General prophylaxis</a:t>
            </a:r>
          </a:p>
          <a:p>
            <a:r>
              <a:rPr lang="en-US" sz="2800" b="1"/>
              <a:t>Improved sanitary practices </a:t>
            </a:r>
          </a:p>
          <a:p>
            <a:r>
              <a:rPr lang="en-US" sz="2800" b="1"/>
              <a:t>Prevention of fecal contamination of food and water </a:t>
            </a:r>
          </a:p>
          <a:p>
            <a:pPr marL="0" indent="0">
              <a:buNone/>
            </a:pPr>
            <a:r>
              <a:rPr lang="en-US" sz="2800" b="1"/>
              <a:t>2. Specific Passive prophylaxis by pooled normal human immunoglobulin IM,before exposure or in early incubation period.</a:t>
            </a:r>
          </a:p>
          <a:p>
            <a:pPr marL="0" indent="0">
              <a:buNone/>
            </a:pPr>
            <a:r>
              <a:rPr lang="en-US" sz="2800" b="1"/>
              <a:t>3.No specific antiviral drug is available. </a:t>
            </a:r>
          </a:p>
        </p:txBody>
      </p:sp>
    </p:spTree>
    <p:extLst>
      <p:ext uri="{BB962C8B-B14F-4D97-AF65-F5344CB8AC3E}">
        <p14:creationId xmlns:p14="http://schemas.microsoft.com/office/powerpoint/2010/main" val="26990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DAFE-EA9F-D746-AE94-BF9F3314E69F}"/>
              </a:ext>
            </a:extLst>
          </p:cNvPr>
          <p:cNvSpPr>
            <a:spLocks noGrp="1"/>
          </p:cNvSpPr>
          <p:nvPr>
            <p:ph type="title"/>
          </p:nvPr>
        </p:nvSpPr>
        <p:spPr/>
        <p:txBody>
          <a:bodyPr/>
          <a:lstStyle/>
          <a:p>
            <a:r>
              <a:rPr lang="en-US"/>
              <a:t>References </a:t>
            </a:r>
          </a:p>
        </p:txBody>
      </p:sp>
      <p:sp>
        <p:nvSpPr>
          <p:cNvPr id="3" name="Content Placeholder 2">
            <a:extLst>
              <a:ext uri="{FF2B5EF4-FFF2-40B4-BE49-F238E27FC236}">
                <a16:creationId xmlns:a16="http://schemas.microsoft.com/office/drawing/2014/main" id="{B54D3343-7BF9-9D49-835C-58AB11A044DA}"/>
              </a:ext>
            </a:extLst>
          </p:cNvPr>
          <p:cNvSpPr>
            <a:spLocks noGrp="1"/>
          </p:cNvSpPr>
          <p:nvPr>
            <p:ph idx="1"/>
          </p:nvPr>
        </p:nvSpPr>
        <p:spPr/>
        <p:txBody>
          <a:bodyPr/>
          <a:lstStyle/>
          <a:p>
            <a:r>
              <a:rPr lang="en-US"/>
              <a:t>MEDICAL MICROBIOLOGY BY ANANTNARAYAN</a:t>
            </a:r>
          </a:p>
          <a:p>
            <a:r>
              <a:rPr lang="en-US"/>
              <a:t>https:/ /</a:t>
            </a:r>
            <a:r>
              <a:rPr lang="en-US">
                <a:hlinkClick r:id="rId2"/>
              </a:rPr>
              <a:t>www.ncbi.nlm.nih.gov</a:t>
            </a:r>
            <a:endParaRPr lang="en-US"/>
          </a:p>
          <a:p>
            <a:r>
              <a:rPr lang="en-US"/>
              <a:t>https //study.com</a:t>
            </a:r>
          </a:p>
        </p:txBody>
      </p:sp>
    </p:spTree>
    <p:extLst>
      <p:ext uri="{BB962C8B-B14F-4D97-AF65-F5344CB8AC3E}">
        <p14:creationId xmlns:p14="http://schemas.microsoft.com/office/powerpoint/2010/main" val="3476660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B5402-3319-0443-8011-EB663AD68387}"/>
              </a:ext>
            </a:extLst>
          </p:cNvPr>
          <p:cNvSpPr>
            <a:spLocks noGrp="1"/>
          </p:cNvSpPr>
          <p:nvPr>
            <p:ph idx="1"/>
          </p:nvPr>
        </p:nvSpPr>
        <p:spPr>
          <a:xfrm>
            <a:off x="2217964" y="2126425"/>
            <a:ext cx="7756071" cy="4731575"/>
          </a:xfrm>
        </p:spPr>
        <p:txBody>
          <a:bodyPr>
            <a:normAutofit/>
          </a:bodyPr>
          <a:lstStyle/>
          <a:p>
            <a:pPr marL="0" indent="0">
              <a:buNone/>
            </a:pPr>
            <a:r>
              <a:rPr lang="en-US" sz="9600" b="1">
                <a:solidFill>
                  <a:schemeClr val="accent2">
                    <a:lumMod val="60000"/>
                    <a:lumOff val="40000"/>
                  </a:schemeClr>
                </a:solidFill>
              </a:rPr>
              <a:t>Thank you</a:t>
            </a:r>
            <a:r>
              <a:rPr lang="en-US" sz="8000">
                <a:solidFill>
                  <a:schemeClr val="accent2">
                    <a:lumMod val="60000"/>
                    <a:lumOff val="40000"/>
                  </a:schemeClr>
                </a:solidFill>
              </a:rPr>
              <a:t> </a:t>
            </a:r>
          </a:p>
        </p:txBody>
      </p:sp>
    </p:spTree>
    <p:extLst>
      <p:ext uri="{BB962C8B-B14F-4D97-AF65-F5344CB8AC3E}">
        <p14:creationId xmlns:p14="http://schemas.microsoft.com/office/powerpoint/2010/main" val="49117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5773-1D6C-E348-92C7-B9ACAB679D37}"/>
              </a:ext>
            </a:extLst>
          </p:cNvPr>
          <p:cNvSpPr>
            <a:spLocks noGrp="1"/>
          </p:cNvSpPr>
          <p:nvPr>
            <p:ph type="title"/>
          </p:nvPr>
        </p:nvSpPr>
        <p:spPr>
          <a:xfrm>
            <a:off x="677334" y="609600"/>
            <a:ext cx="8596668" cy="1134588"/>
          </a:xfrm>
        </p:spPr>
        <p:txBody>
          <a:bodyPr/>
          <a:lstStyle/>
          <a:p>
            <a:r>
              <a:rPr lang="en-US"/>
              <a:t>INTRODUCTION </a:t>
            </a:r>
          </a:p>
        </p:txBody>
      </p:sp>
      <p:sp>
        <p:nvSpPr>
          <p:cNvPr id="3" name="Content Placeholder 2">
            <a:extLst>
              <a:ext uri="{FF2B5EF4-FFF2-40B4-BE49-F238E27FC236}">
                <a16:creationId xmlns:a16="http://schemas.microsoft.com/office/drawing/2014/main" id="{986D3887-55F9-2045-A653-E473D5E4C739}"/>
              </a:ext>
            </a:extLst>
          </p:cNvPr>
          <p:cNvSpPr>
            <a:spLocks noGrp="1"/>
          </p:cNvSpPr>
          <p:nvPr>
            <p:ph idx="1"/>
          </p:nvPr>
        </p:nvSpPr>
        <p:spPr>
          <a:xfrm>
            <a:off x="677334" y="1744188"/>
            <a:ext cx="8596668" cy="4037401"/>
          </a:xfrm>
        </p:spPr>
        <p:txBody>
          <a:bodyPr>
            <a:noAutofit/>
          </a:bodyPr>
          <a:lstStyle/>
          <a:p>
            <a:r>
              <a:rPr lang="en-US" sz="2400"/>
              <a:t>The term ‘viral hepatitis’ refers to a primary infection of the liver by any one of a heterogeneous group of ‘hepatitis viruses’.</a:t>
            </a:r>
          </a:p>
          <a:p>
            <a:r>
              <a:rPr lang="en-US" sz="2400"/>
              <a:t>Hepatitis viruses are taxonomically unrelated.Except for type B which is a DNA virus all the others are RNA viruses. </a:t>
            </a:r>
          </a:p>
          <a:p>
            <a:r>
              <a:rPr lang="en-US" sz="2400"/>
              <a:t>Hepatitis may occur incidentally during many other viral infections, such as with yellow fever, Lassa fever, cytomegalovirus, EB,herpes simplex ,varicella zoster,measles,rubella viruses. These are not included in the category of viral hepatitis. </a:t>
            </a:r>
          </a:p>
        </p:txBody>
      </p:sp>
    </p:spTree>
    <p:extLst>
      <p:ext uri="{BB962C8B-B14F-4D97-AF65-F5344CB8AC3E}">
        <p14:creationId xmlns:p14="http://schemas.microsoft.com/office/powerpoint/2010/main" val="404840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0AF5-AB32-2945-8BBC-700ABAF5B207}"/>
              </a:ext>
            </a:extLst>
          </p:cNvPr>
          <p:cNvSpPr>
            <a:spLocks noGrp="1"/>
          </p:cNvSpPr>
          <p:nvPr>
            <p:ph type="title"/>
          </p:nvPr>
        </p:nvSpPr>
        <p:spPr/>
        <p:txBody>
          <a:bodyPr/>
          <a:lstStyle/>
          <a:p>
            <a:r>
              <a:rPr lang="en-US"/>
              <a:t>Definition </a:t>
            </a:r>
          </a:p>
        </p:txBody>
      </p:sp>
      <p:sp>
        <p:nvSpPr>
          <p:cNvPr id="3" name="Content Placeholder 2">
            <a:extLst>
              <a:ext uri="{FF2B5EF4-FFF2-40B4-BE49-F238E27FC236}">
                <a16:creationId xmlns:a16="http://schemas.microsoft.com/office/drawing/2014/main" id="{2955CB5A-C76D-574E-A293-98FF55DC5BEE}"/>
              </a:ext>
            </a:extLst>
          </p:cNvPr>
          <p:cNvSpPr>
            <a:spLocks noGrp="1"/>
          </p:cNvSpPr>
          <p:nvPr>
            <p:ph idx="1"/>
          </p:nvPr>
        </p:nvSpPr>
        <p:spPr/>
        <p:txBody>
          <a:bodyPr>
            <a:normAutofit/>
          </a:bodyPr>
          <a:lstStyle/>
          <a:p>
            <a:r>
              <a:rPr lang="en-US" sz="2800" b="1"/>
              <a:t>Hepatitis is an inflammation of the liver.the condition can be self limiting or can progress to fibrosis, cirrhosis or liver cancer.Hepatitis viruses are the most common cause of hepatitis. </a:t>
            </a:r>
          </a:p>
        </p:txBody>
      </p:sp>
    </p:spTree>
    <p:extLst>
      <p:ext uri="{BB962C8B-B14F-4D97-AF65-F5344CB8AC3E}">
        <p14:creationId xmlns:p14="http://schemas.microsoft.com/office/powerpoint/2010/main" val="297776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8688-32BE-364A-A0B3-30371990A9CB}"/>
              </a:ext>
            </a:extLst>
          </p:cNvPr>
          <p:cNvSpPr>
            <a:spLocks noGrp="1"/>
          </p:cNvSpPr>
          <p:nvPr>
            <p:ph type="title"/>
          </p:nvPr>
        </p:nvSpPr>
        <p:spPr/>
        <p:txBody>
          <a:bodyPr/>
          <a:lstStyle/>
          <a:p>
            <a:r>
              <a:rPr lang="en-US"/>
              <a:t>Types </a:t>
            </a:r>
          </a:p>
        </p:txBody>
      </p:sp>
      <p:sp>
        <p:nvSpPr>
          <p:cNvPr id="3" name="Content Placeholder 2">
            <a:extLst>
              <a:ext uri="{FF2B5EF4-FFF2-40B4-BE49-F238E27FC236}">
                <a16:creationId xmlns:a16="http://schemas.microsoft.com/office/drawing/2014/main" id="{908F7C37-C3D8-5140-9D55-5A53B41103B7}"/>
              </a:ext>
            </a:extLst>
          </p:cNvPr>
          <p:cNvSpPr>
            <a:spLocks noGrp="1"/>
          </p:cNvSpPr>
          <p:nvPr>
            <p:ph idx="1"/>
          </p:nvPr>
        </p:nvSpPr>
        <p:spPr/>
        <p:txBody>
          <a:bodyPr>
            <a:normAutofit/>
          </a:bodyPr>
          <a:lstStyle/>
          <a:p>
            <a:pPr marL="457200" indent="-457200">
              <a:buFont typeface="+mj-lt"/>
              <a:buAutoNum type="arabicPeriod"/>
            </a:pPr>
            <a:r>
              <a:rPr lang="en-US" sz="3200" b="1">
                <a:solidFill>
                  <a:schemeClr val="accent1">
                    <a:lumMod val="50000"/>
                  </a:schemeClr>
                </a:solidFill>
              </a:rPr>
              <a:t>TYPE A HEPATITIS </a:t>
            </a:r>
          </a:p>
          <a:p>
            <a:pPr marL="457200" indent="-457200">
              <a:buFont typeface="+mj-lt"/>
              <a:buAutoNum type="arabicPeriod"/>
            </a:pPr>
            <a:r>
              <a:rPr lang="en-US" sz="3200">
                <a:solidFill>
                  <a:schemeClr val="accent5">
                    <a:lumMod val="60000"/>
                    <a:lumOff val="40000"/>
                  </a:schemeClr>
                </a:solidFill>
              </a:rPr>
              <a:t>TYPE B HEPATITIS </a:t>
            </a:r>
          </a:p>
          <a:p>
            <a:pPr marL="457200" indent="-457200">
              <a:buFont typeface="+mj-lt"/>
              <a:buAutoNum type="arabicPeriod"/>
            </a:pPr>
            <a:r>
              <a:rPr lang="en-US" sz="3200" b="1">
                <a:solidFill>
                  <a:schemeClr val="accent1">
                    <a:lumMod val="50000"/>
                  </a:schemeClr>
                </a:solidFill>
              </a:rPr>
              <a:t>Type C HEPATITIS </a:t>
            </a:r>
          </a:p>
          <a:p>
            <a:pPr marL="457200" indent="-457200">
              <a:buFont typeface="+mj-lt"/>
              <a:buAutoNum type="arabicPeriod"/>
            </a:pPr>
            <a:r>
              <a:rPr lang="en-US" sz="3200" b="1">
                <a:solidFill>
                  <a:schemeClr val="accent1">
                    <a:lumMod val="50000"/>
                  </a:schemeClr>
                </a:solidFill>
              </a:rPr>
              <a:t>TYPE D HEPATITIS </a:t>
            </a:r>
          </a:p>
          <a:p>
            <a:pPr marL="457200" indent="-457200">
              <a:buFont typeface="+mj-lt"/>
              <a:buAutoNum type="arabicPeriod"/>
            </a:pPr>
            <a:r>
              <a:rPr lang="en-US" sz="3200" b="1">
                <a:solidFill>
                  <a:schemeClr val="accent1">
                    <a:lumMod val="50000"/>
                  </a:schemeClr>
                </a:solidFill>
              </a:rPr>
              <a:t>TYPE E HEPATITIS </a:t>
            </a:r>
          </a:p>
        </p:txBody>
      </p:sp>
    </p:spTree>
    <p:extLst>
      <p:ext uri="{BB962C8B-B14F-4D97-AF65-F5344CB8AC3E}">
        <p14:creationId xmlns:p14="http://schemas.microsoft.com/office/powerpoint/2010/main" val="264734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6E71-DBAE-4147-89A8-AD6B6BAECE24}"/>
              </a:ext>
            </a:extLst>
          </p:cNvPr>
          <p:cNvSpPr>
            <a:spLocks noGrp="1"/>
          </p:cNvSpPr>
          <p:nvPr>
            <p:ph type="title"/>
          </p:nvPr>
        </p:nvSpPr>
        <p:spPr>
          <a:xfrm>
            <a:off x="835054" y="4266"/>
            <a:ext cx="8596668" cy="1276042"/>
          </a:xfrm>
        </p:spPr>
        <p:txBody>
          <a:bodyPr/>
          <a:lstStyle/>
          <a:p>
            <a:r>
              <a:rPr lang="en-US" b="1">
                <a:solidFill>
                  <a:schemeClr val="accent1">
                    <a:lumMod val="50000"/>
                  </a:schemeClr>
                </a:solidFill>
              </a:rPr>
              <a:t>TYPE A HEPATITIS </a:t>
            </a:r>
          </a:p>
        </p:txBody>
      </p:sp>
      <p:sp>
        <p:nvSpPr>
          <p:cNvPr id="3" name="Content Placeholder 2">
            <a:extLst>
              <a:ext uri="{FF2B5EF4-FFF2-40B4-BE49-F238E27FC236}">
                <a16:creationId xmlns:a16="http://schemas.microsoft.com/office/drawing/2014/main" id="{B6B02453-0704-1C4F-A72D-DCA25A41C198}"/>
              </a:ext>
            </a:extLst>
          </p:cNvPr>
          <p:cNvSpPr>
            <a:spLocks noGrp="1"/>
          </p:cNvSpPr>
          <p:nvPr>
            <p:ph idx="1"/>
          </p:nvPr>
        </p:nvSpPr>
        <p:spPr>
          <a:xfrm>
            <a:off x="5133388" y="0"/>
            <a:ext cx="5325269" cy="8134042"/>
          </a:xfrm>
        </p:spPr>
        <p:txBody>
          <a:bodyPr>
            <a:normAutofit/>
          </a:bodyPr>
          <a:lstStyle/>
          <a:p>
            <a:r>
              <a:rPr lang="en-US" sz="2800"/>
              <a:t>Type A hepatitis is a subacute disease of global distribution, affecting mainly children and young adults.</a:t>
            </a:r>
          </a:p>
          <a:p>
            <a:r>
              <a:rPr lang="en-US" sz="2800">
                <a:solidFill>
                  <a:schemeClr val="accent4">
                    <a:lumMod val="75000"/>
                  </a:schemeClr>
                </a:solidFill>
              </a:rPr>
              <a:t>Clinical Features </a:t>
            </a:r>
          </a:p>
          <a:p>
            <a:pPr marL="514350" indent="-514350">
              <a:buFont typeface="+mj-lt"/>
              <a:buAutoNum type="arabicPeriod"/>
            </a:pPr>
            <a:r>
              <a:rPr lang="en-US" sz="2800">
                <a:solidFill>
                  <a:schemeClr val="accent4">
                    <a:lumMod val="75000"/>
                  </a:schemeClr>
                </a:solidFill>
              </a:rPr>
              <a:t>Fever </a:t>
            </a:r>
          </a:p>
          <a:p>
            <a:pPr marL="514350" indent="-514350">
              <a:buFont typeface="+mj-lt"/>
              <a:buAutoNum type="arabicPeriod"/>
            </a:pPr>
            <a:r>
              <a:rPr lang="en-US" sz="2800">
                <a:solidFill>
                  <a:schemeClr val="accent4">
                    <a:lumMod val="75000"/>
                  </a:schemeClr>
                </a:solidFill>
              </a:rPr>
              <a:t>Malaise</a:t>
            </a:r>
          </a:p>
          <a:p>
            <a:pPr marL="514350" indent="-514350">
              <a:buFont typeface="+mj-lt"/>
              <a:buAutoNum type="arabicPeriod"/>
            </a:pPr>
            <a:r>
              <a:rPr lang="en-US" sz="2800">
                <a:solidFill>
                  <a:schemeClr val="accent4">
                    <a:lumMod val="75000"/>
                  </a:schemeClr>
                </a:solidFill>
              </a:rPr>
              <a:t>Loss of appetite </a:t>
            </a:r>
          </a:p>
          <a:p>
            <a:pPr marL="514350" indent="-514350">
              <a:buFont typeface="+mj-lt"/>
              <a:buAutoNum type="arabicPeriod"/>
            </a:pPr>
            <a:r>
              <a:rPr lang="en-US" sz="2800">
                <a:solidFill>
                  <a:schemeClr val="accent4">
                    <a:lumMod val="75000"/>
                  </a:schemeClr>
                </a:solidFill>
              </a:rPr>
              <a:t>Diarrhea </a:t>
            </a:r>
          </a:p>
          <a:p>
            <a:pPr marL="514350" indent="-514350">
              <a:buFont typeface="+mj-lt"/>
              <a:buAutoNum type="arabicPeriod"/>
            </a:pPr>
            <a:r>
              <a:rPr lang="en-US" sz="2800">
                <a:solidFill>
                  <a:schemeClr val="accent4">
                    <a:lumMod val="75000"/>
                  </a:schemeClr>
                </a:solidFill>
              </a:rPr>
              <a:t>Nausea </a:t>
            </a:r>
          </a:p>
          <a:p>
            <a:pPr marL="514350" indent="-514350">
              <a:buFont typeface="+mj-lt"/>
              <a:buAutoNum type="arabicPeriod"/>
            </a:pPr>
            <a:r>
              <a:rPr lang="en-US" sz="2800">
                <a:solidFill>
                  <a:schemeClr val="accent4">
                    <a:lumMod val="75000"/>
                  </a:schemeClr>
                </a:solidFill>
              </a:rPr>
              <a:t>Abdominal discomfort </a:t>
            </a:r>
          </a:p>
          <a:p>
            <a:pPr marL="514350" indent="-514350">
              <a:buFont typeface="+mj-lt"/>
              <a:buAutoNum type="arabicPeriod"/>
            </a:pPr>
            <a:r>
              <a:rPr lang="en-US" sz="2800">
                <a:solidFill>
                  <a:schemeClr val="accent4">
                    <a:lumMod val="75000"/>
                  </a:schemeClr>
                </a:solidFill>
              </a:rPr>
              <a:t>Dark coloured urine </a:t>
            </a:r>
          </a:p>
          <a:p>
            <a:pPr marL="514350" indent="-514350">
              <a:buFont typeface="+mj-lt"/>
              <a:buAutoNum type="arabicPeriod"/>
            </a:pPr>
            <a:r>
              <a:rPr lang="en-US" sz="2800">
                <a:solidFill>
                  <a:schemeClr val="accent4">
                    <a:lumMod val="75000"/>
                  </a:schemeClr>
                </a:solidFill>
              </a:rPr>
              <a:t>Jaundice </a:t>
            </a:r>
          </a:p>
        </p:txBody>
      </p:sp>
      <p:sp>
        <p:nvSpPr>
          <p:cNvPr id="5" name="TextBox 4">
            <a:extLst>
              <a:ext uri="{FF2B5EF4-FFF2-40B4-BE49-F238E27FC236}">
                <a16:creationId xmlns:a16="http://schemas.microsoft.com/office/drawing/2014/main" id="{60390492-7CE3-5848-A017-BE03EB532B0E}"/>
              </a:ext>
            </a:extLst>
          </p:cNvPr>
          <p:cNvSpPr txBox="1"/>
          <p:nvPr/>
        </p:nvSpPr>
        <p:spPr>
          <a:xfrm rot="10800000" flipV="1">
            <a:off x="983424" y="837337"/>
            <a:ext cx="3451266" cy="369332"/>
          </a:xfrm>
          <a:prstGeom prst="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b="1"/>
              <a:t>Caused by </a:t>
            </a:r>
            <a:r>
              <a:rPr lang="en-US"/>
              <a:t>HEPATITIS A VIRUS </a:t>
            </a:r>
            <a:endParaRPr lang="en-US" b="1"/>
          </a:p>
        </p:txBody>
      </p:sp>
    </p:spTree>
    <p:extLst>
      <p:ext uri="{BB962C8B-B14F-4D97-AF65-F5344CB8AC3E}">
        <p14:creationId xmlns:p14="http://schemas.microsoft.com/office/powerpoint/2010/main" val="284610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ED10-FF41-F54C-A3A1-B6B7F2BDF4C9}"/>
              </a:ext>
            </a:extLst>
          </p:cNvPr>
          <p:cNvSpPr>
            <a:spLocks noGrp="1"/>
          </p:cNvSpPr>
          <p:nvPr>
            <p:ph type="title"/>
          </p:nvPr>
        </p:nvSpPr>
        <p:spPr/>
        <p:txBody>
          <a:bodyPr/>
          <a:lstStyle/>
          <a:p>
            <a:r>
              <a:rPr lang="en-US"/>
              <a:t>Hepatitis A Virus (HAV) </a:t>
            </a:r>
          </a:p>
        </p:txBody>
      </p:sp>
      <p:sp>
        <p:nvSpPr>
          <p:cNvPr id="3" name="Content Placeholder 2">
            <a:extLst>
              <a:ext uri="{FF2B5EF4-FFF2-40B4-BE49-F238E27FC236}">
                <a16:creationId xmlns:a16="http://schemas.microsoft.com/office/drawing/2014/main" id="{6345ECF3-AD85-7945-8F5E-2D29C5B5AD5A}"/>
              </a:ext>
            </a:extLst>
          </p:cNvPr>
          <p:cNvSpPr>
            <a:spLocks noGrp="1"/>
          </p:cNvSpPr>
          <p:nvPr>
            <p:ph idx="1"/>
          </p:nvPr>
        </p:nvSpPr>
        <p:spPr>
          <a:xfrm>
            <a:off x="677333" y="2160587"/>
            <a:ext cx="8971368" cy="4964608"/>
          </a:xfrm>
        </p:spPr>
        <p:txBody>
          <a:bodyPr>
            <a:noAutofit/>
          </a:bodyPr>
          <a:lstStyle/>
          <a:p>
            <a:r>
              <a:rPr lang="en-US" sz="3200" b="1"/>
              <a:t>HAV is a 27 nm nonenveloped </a:t>
            </a:r>
            <a:r>
              <a:rPr lang="en-US" sz="3200" b="1">
                <a:solidFill>
                  <a:schemeClr val="accent5"/>
                </a:solidFill>
              </a:rPr>
              <a:t>RNA </a:t>
            </a:r>
            <a:r>
              <a:rPr lang="en-US" sz="3200" b="1"/>
              <a:t>virus .</a:t>
            </a:r>
          </a:p>
          <a:p>
            <a:r>
              <a:rPr lang="en-US" sz="3200" b="1"/>
              <a:t>Genome-7500 nucleotide long</a:t>
            </a:r>
          </a:p>
          <a:p>
            <a:r>
              <a:rPr lang="en-US" sz="3200" b="1"/>
              <a:t>Family-picornaviridae</a:t>
            </a:r>
          </a:p>
          <a:p>
            <a:r>
              <a:rPr lang="en-US" sz="3200" b="1"/>
              <a:t>Genus-Hepatovirus</a:t>
            </a:r>
          </a:p>
          <a:p>
            <a:endParaRPr lang="en-US" sz="3200" b="1"/>
          </a:p>
          <a:p>
            <a:endParaRPr lang="en-US" sz="3200" b="1"/>
          </a:p>
        </p:txBody>
      </p:sp>
    </p:spTree>
    <p:extLst>
      <p:ext uri="{BB962C8B-B14F-4D97-AF65-F5344CB8AC3E}">
        <p14:creationId xmlns:p14="http://schemas.microsoft.com/office/powerpoint/2010/main" val="32102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40EE-8551-8A4D-A413-965EB21951B5}"/>
              </a:ext>
            </a:extLst>
          </p:cNvPr>
          <p:cNvSpPr>
            <a:spLocks noGrp="1"/>
          </p:cNvSpPr>
          <p:nvPr>
            <p:ph type="title"/>
          </p:nvPr>
        </p:nvSpPr>
        <p:spPr/>
        <p:txBody>
          <a:bodyPr/>
          <a:lstStyle/>
          <a:p>
            <a:r>
              <a:rPr lang="en-US"/>
              <a:t>Structure of Hepatitis A virus </a:t>
            </a:r>
          </a:p>
        </p:txBody>
      </p:sp>
      <p:pic>
        <p:nvPicPr>
          <p:cNvPr id="4" name="Picture 4">
            <a:extLst>
              <a:ext uri="{FF2B5EF4-FFF2-40B4-BE49-F238E27FC236}">
                <a16:creationId xmlns:a16="http://schemas.microsoft.com/office/drawing/2014/main" id="{22D3F68A-610C-8B4C-922C-AB7A7E01B327}"/>
              </a:ext>
            </a:extLst>
          </p:cNvPr>
          <p:cNvPicPr>
            <a:picLocks noGrp="1" noChangeAspect="1"/>
          </p:cNvPicPr>
          <p:nvPr>
            <p:ph idx="1"/>
          </p:nvPr>
        </p:nvPicPr>
        <p:blipFill>
          <a:blip r:embed="rId2"/>
          <a:stretch>
            <a:fillRect/>
          </a:stretch>
        </p:blipFill>
        <p:spPr>
          <a:xfrm>
            <a:off x="2589068" y="1558638"/>
            <a:ext cx="7013864" cy="5040044"/>
          </a:xfrm>
          <a:prstGeom prst="rect">
            <a:avLst/>
          </a:prstGeom>
        </p:spPr>
      </p:pic>
    </p:spTree>
    <p:extLst>
      <p:ext uri="{BB962C8B-B14F-4D97-AF65-F5344CB8AC3E}">
        <p14:creationId xmlns:p14="http://schemas.microsoft.com/office/powerpoint/2010/main" val="261798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E2A0-01DD-A547-B75D-619944F3185D}"/>
              </a:ext>
            </a:extLst>
          </p:cNvPr>
          <p:cNvSpPr>
            <a:spLocks noGrp="1"/>
          </p:cNvSpPr>
          <p:nvPr>
            <p:ph type="title"/>
          </p:nvPr>
        </p:nvSpPr>
        <p:spPr/>
        <p:txBody>
          <a:bodyPr/>
          <a:lstStyle/>
          <a:p>
            <a:r>
              <a:rPr lang="en-US"/>
              <a:t>Epidemiology</a:t>
            </a:r>
          </a:p>
        </p:txBody>
      </p:sp>
      <p:sp>
        <p:nvSpPr>
          <p:cNvPr id="3" name="Content Placeholder 2">
            <a:extLst>
              <a:ext uri="{FF2B5EF4-FFF2-40B4-BE49-F238E27FC236}">
                <a16:creationId xmlns:a16="http://schemas.microsoft.com/office/drawing/2014/main" id="{E4183269-EEB2-EC40-9B80-CF2A703C0603}"/>
              </a:ext>
            </a:extLst>
          </p:cNvPr>
          <p:cNvSpPr>
            <a:spLocks noGrp="1"/>
          </p:cNvSpPr>
          <p:nvPr>
            <p:ph idx="1"/>
          </p:nvPr>
        </p:nvSpPr>
        <p:spPr/>
        <p:txBody>
          <a:bodyPr>
            <a:normAutofit fontScale="92500" lnSpcReduction="10000"/>
          </a:bodyPr>
          <a:lstStyle/>
          <a:p>
            <a:r>
              <a:rPr lang="en-US" sz="2800"/>
              <a:t>Natural infections with HAV is seen only in   humans.</a:t>
            </a:r>
          </a:p>
          <a:p>
            <a:pPr marL="0" indent="0">
              <a:buNone/>
            </a:pPr>
            <a:r>
              <a:rPr lang="en-US" sz="2800" b="1">
                <a:solidFill>
                  <a:schemeClr val="accent3"/>
                </a:solidFill>
              </a:rPr>
              <a:t> transmission –</a:t>
            </a:r>
          </a:p>
          <a:p>
            <a:r>
              <a:rPr lang="en-US" sz="2800" b="1">
                <a:solidFill>
                  <a:schemeClr val="accent3"/>
                </a:solidFill>
              </a:rPr>
              <a:t>Fecal-oral route </a:t>
            </a:r>
          </a:p>
          <a:p>
            <a:r>
              <a:rPr lang="en-US" sz="2800" b="1">
                <a:solidFill>
                  <a:schemeClr val="accent3"/>
                </a:solidFill>
              </a:rPr>
              <a:t>Person to person contact </a:t>
            </a:r>
          </a:p>
          <a:p>
            <a:r>
              <a:rPr lang="en-US" sz="2800" b="1">
                <a:solidFill>
                  <a:schemeClr val="accent3"/>
                </a:solidFill>
              </a:rPr>
              <a:t>Poor sanitization </a:t>
            </a:r>
          </a:p>
          <a:p>
            <a:r>
              <a:rPr lang="en-US" sz="2800" b="1">
                <a:solidFill>
                  <a:schemeClr val="accent3"/>
                </a:solidFill>
              </a:rPr>
              <a:t>Contaminated food or water </a:t>
            </a:r>
          </a:p>
          <a:p>
            <a:endParaRPr lang="en-US" sz="2800" b="1">
              <a:solidFill>
                <a:schemeClr val="accent3"/>
              </a:solidFill>
            </a:endParaRPr>
          </a:p>
          <a:p>
            <a:pPr marL="0" indent="0">
              <a:buNone/>
            </a:pPr>
            <a:r>
              <a:rPr lang="en-US" sz="2800" b="1">
                <a:solidFill>
                  <a:schemeClr val="accent3"/>
                </a:solidFill>
              </a:rPr>
              <a:t>Infection is by ingestion.</a:t>
            </a:r>
            <a:endParaRPr lang="en-US" sz="2800"/>
          </a:p>
        </p:txBody>
      </p:sp>
    </p:spTree>
    <p:extLst>
      <p:ext uri="{BB962C8B-B14F-4D97-AF65-F5344CB8AC3E}">
        <p14:creationId xmlns:p14="http://schemas.microsoft.com/office/powerpoint/2010/main" val="305993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E4D73E4-1871-284B-944A-51175539D1F8}"/>
              </a:ext>
            </a:extLst>
          </p:cNvPr>
          <p:cNvPicPr>
            <a:picLocks noGrp="1" noChangeAspect="1"/>
          </p:cNvPicPr>
          <p:nvPr>
            <p:ph idx="1"/>
          </p:nvPr>
        </p:nvPicPr>
        <p:blipFill>
          <a:blip r:embed="rId2"/>
          <a:stretch>
            <a:fillRect/>
          </a:stretch>
        </p:blipFill>
        <p:spPr>
          <a:xfrm>
            <a:off x="1577192" y="0"/>
            <a:ext cx="7696810" cy="6857999"/>
          </a:xfrm>
          <a:prstGeom prst="rect">
            <a:avLst/>
          </a:prstGeom>
        </p:spPr>
      </p:pic>
    </p:spTree>
    <p:extLst>
      <p:ext uri="{BB962C8B-B14F-4D97-AF65-F5344CB8AC3E}">
        <p14:creationId xmlns:p14="http://schemas.microsoft.com/office/powerpoint/2010/main" val="17806648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Hepatitis Viruses      </vt:lpstr>
      <vt:lpstr>INTRODUCTION </vt:lpstr>
      <vt:lpstr>Definition </vt:lpstr>
      <vt:lpstr>Types </vt:lpstr>
      <vt:lpstr>TYPE A HEPATITIS </vt:lpstr>
      <vt:lpstr>Hepatitis A Virus (HAV) </vt:lpstr>
      <vt:lpstr>Structure of Hepatitis A virus </vt:lpstr>
      <vt:lpstr>Epidemiology</vt:lpstr>
      <vt:lpstr>PowerPoint Presentation</vt:lpstr>
      <vt:lpstr>PowerPoint Presentation</vt:lpstr>
      <vt:lpstr>Laboratory diagnosis </vt:lpstr>
      <vt:lpstr>Prophylaxis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Viruses      </dc:title>
  <dc:creator>Unknown User</dc:creator>
  <cp:lastModifiedBy>Unknown User</cp:lastModifiedBy>
  <cp:revision>11</cp:revision>
  <dcterms:created xsi:type="dcterms:W3CDTF">2020-05-08T15:50:13Z</dcterms:created>
  <dcterms:modified xsi:type="dcterms:W3CDTF">2021-07-27T10:12:06Z</dcterms:modified>
</cp:coreProperties>
</file>